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96" y="-6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C152ED-67BB-E84B-AC72-3DC40F853AF0}" type="datetimeFigureOut">
              <a:rPr lang="en-US" smtClean="0"/>
              <a:t>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820A95-51E1-CD4A-B38D-46B94EDC7A8A}" type="slidenum">
              <a:rPr lang="en-US" smtClean="0"/>
              <a:t>‹#›</a:t>
            </a:fld>
            <a:endParaRPr lang="en-US"/>
          </a:p>
        </p:txBody>
      </p:sp>
    </p:spTree>
    <p:extLst>
      <p:ext uri="{BB962C8B-B14F-4D97-AF65-F5344CB8AC3E}">
        <p14:creationId xmlns:p14="http://schemas.microsoft.com/office/powerpoint/2010/main" val="23974158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9A8F3B7-80B5-1E4A-B941-6766242DABE6}" type="slidenum">
              <a:rPr lang="en-US" sz="1200">
                <a:latin typeface="Times" charset="0"/>
              </a:rPr>
              <a:pPr/>
              <a:t>6</a:t>
            </a:fld>
            <a:endParaRPr lang="en-US" sz="1200">
              <a:latin typeface="Times" charset="0"/>
            </a:endParaRPr>
          </a:p>
        </p:txBody>
      </p:sp>
      <p:sp>
        <p:nvSpPr>
          <p:cNvPr id="74754" name="Rectangle 2"/>
          <p:cNvSpPr>
            <a:spLocks noChangeArrowheads="1" noTextEdit="1"/>
          </p:cNvSpPr>
          <p:nvPr>
            <p:ph type="sldImg"/>
          </p:nvPr>
        </p:nvSpPr>
        <p:spPr>
          <a:solidFill>
            <a:srgbClr val="FFFFFF"/>
          </a:solidFill>
          <a:ln/>
        </p:spPr>
      </p:sp>
      <p:sp>
        <p:nvSpPr>
          <p:cNvPr id="74755"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lgn="ctr" eaLnBrk="1" hangingPunct="1">
              <a:spcBef>
                <a:spcPct val="0"/>
              </a:spcBef>
            </a:pPr>
            <a:endParaRPr lang="en-US" sz="2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75EBF44E-3FCF-CE44-8B6C-927FEE7BEF33}" type="slidenum">
              <a:rPr lang="en-US" sz="1200">
                <a:latin typeface="Times" charset="0"/>
              </a:rPr>
              <a:pPr/>
              <a:t>7</a:t>
            </a:fld>
            <a:endParaRPr lang="en-US" sz="1200">
              <a:latin typeface="Times" charset="0"/>
            </a:endParaRPr>
          </a:p>
        </p:txBody>
      </p:sp>
      <p:sp>
        <p:nvSpPr>
          <p:cNvPr id="76802" name="Rectangle 2"/>
          <p:cNvSpPr>
            <a:spLocks noChangeArrowheads="1" noTextEdit="1"/>
          </p:cNvSpPr>
          <p:nvPr>
            <p:ph type="sldImg"/>
          </p:nvPr>
        </p:nvSpPr>
        <p:spPr>
          <a:solidFill>
            <a:srgbClr val="FFFFFF"/>
          </a:solidFill>
          <a:ln/>
        </p:spPr>
      </p:sp>
      <p:sp>
        <p:nvSpPr>
          <p:cNvPr id="76803"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lgn="ctr" eaLnBrk="1" hangingPunct="1">
              <a:spcBef>
                <a:spcPct val="0"/>
              </a:spcBef>
            </a:pPr>
            <a:endParaRPr lang="en-US" sz="2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7DE06AE2-F34D-B241-9C3E-DC746A629F83}" type="slidenum">
              <a:rPr lang="en-US" sz="1200">
                <a:latin typeface="Times" charset="0"/>
              </a:rPr>
              <a:pPr/>
              <a:t>10</a:t>
            </a:fld>
            <a:endParaRPr lang="en-US" sz="1200">
              <a:latin typeface="Times" charset="0"/>
            </a:endParaRPr>
          </a:p>
        </p:txBody>
      </p:sp>
      <p:sp>
        <p:nvSpPr>
          <p:cNvPr id="80898" name="Rectangle 2"/>
          <p:cNvSpPr>
            <a:spLocks noChangeArrowheads="1" noTextEdit="1"/>
          </p:cNvSpPr>
          <p:nvPr>
            <p:ph type="sldImg"/>
          </p:nvPr>
        </p:nvSpPr>
        <p:spPr>
          <a:solidFill>
            <a:srgbClr val="FFFFFF"/>
          </a:solidFill>
          <a:ln/>
        </p:spPr>
      </p:sp>
      <p:sp>
        <p:nvSpPr>
          <p:cNvPr id="80899"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lgn="ctr" eaLnBrk="1" hangingPunct="1">
              <a:spcBef>
                <a:spcPct val="0"/>
              </a:spcBef>
            </a:pPr>
            <a:endParaRPr lang="en-US" sz="2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78F5E778-C645-4041-93D5-D91EF6D9770D}" type="slidenum">
              <a:rPr lang="en-US" sz="1200">
                <a:latin typeface="Times" charset="0"/>
              </a:rPr>
              <a:pPr/>
              <a:t>12</a:t>
            </a:fld>
            <a:endParaRPr lang="en-US" sz="1200">
              <a:latin typeface="Times" charset="0"/>
            </a:endParaRPr>
          </a:p>
        </p:txBody>
      </p:sp>
      <p:sp>
        <p:nvSpPr>
          <p:cNvPr id="83970" name="Rectangle 2"/>
          <p:cNvSpPr>
            <a:spLocks noChangeArrowheads="1" noTextEdit="1"/>
          </p:cNvSpPr>
          <p:nvPr>
            <p:ph type="sldImg"/>
          </p:nvPr>
        </p:nvSpPr>
        <p:spPr>
          <a:solidFill>
            <a:srgbClr val="FFFFFF"/>
          </a:solidFill>
          <a:ln/>
        </p:spPr>
      </p:sp>
      <p:sp>
        <p:nvSpPr>
          <p:cNvPr id="83971"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lgn="ctr" eaLnBrk="1" hangingPunct="1">
              <a:spcBef>
                <a:spcPct val="0"/>
              </a:spcBef>
            </a:pPr>
            <a:endParaRPr lang="en-US" sz="2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7F5050-05E4-AD44-BC35-F4CB6A4BCFB6}" type="datetimeFigureOut">
              <a:rPr lang="en-US" smtClean="0"/>
              <a:t>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CF559-914E-544F-BC90-9EC33C69053A}" type="slidenum">
              <a:rPr lang="en-US" smtClean="0"/>
              <a:t>‹#›</a:t>
            </a:fld>
            <a:endParaRPr lang="en-US"/>
          </a:p>
        </p:txBody>
      </p:sp>
    </p:spTree>
    <p:extLst>
      <p:ext uri="{BB962C8B-B14F-4D97-AF65-F5344CB8AC3E}">
        <p14:creationId xmlns:p14="http://schemas.microsoft.com/office/powerpoint/2010/main" val="3298104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7F5050-05E4-AD44-BC35-F4CB6A4BCFB6}" type="datetimeFigureOut">
              <a:rPr lang="en-US" smtClean="0"/>
              <a:t>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CF559-914E-544F-BC90-9EC33C69053A}" type="slidenum">
              <a:rPr lang="en-US" smtClean="0"/>
              <a:t>‹#›</a:t>
            </a:fld>
            <a:endParaRPr lang="en-US"/>
          </a:p>
        </p:txBody>
      </p:sp>
    </p:spTree>
    <p:extLst>
      <p:ext uri="{BB962C8B-B14F-4D97-AF65-F5344CB8AC3E}">
        <p14:creationId xmlns:p14="http://schemas.microsoft.com/office/powerpoint/2010/main" val="751794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7F5050-05E4-AD44-BC35-F4CB6A4BCFB6}" type="datetimeFigureOut">
              <a:rPr lang="en-US" smtClean="0"/>
              <a:t>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CF559-914E-544F-BC90-9EC33C69053A}" type="slidenum">
              <a:rPr lang="en-US" smtClean="0"/>
              <a:t>‹#›</a:t>
            </a:fld>
            <a:endParaRPr lang="en-US"/>
          </a:p>
        </p:txBody>
      </p:sp>
    </p:spTree>
    <p:extLst>
      <p:ext uri="{BB962C8B-B14F-4D97-AF65-F5344CB8AC3E}">
        <p14:creationId xmlns:p14="http://schemas.microsoft.com/office/powerpoint/2010/main" val="101382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7F5050-05E4-AD44-BC35-F4CB6A4BCFB6}" type="datetimeFigureOut">
              <a:rPr lang="en-US" smtClean="0"/>
              <a:t>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CF559-914E-544F-BC90-9EC33C69053A}" type="slidenum">
              <a:rPr lang="en-US" smtClean="0"/>
              <a:t>‹#›</a:t>
            </a:fld>
            <a:endParaRPr lang="en-US"/>
          </a:p>
        </p:txBody>
      </p:sp>
    </p:spTree>
    <p:extLst>
      <p:ext uri="{BB962C8B-B14F-4D97-AF65-F5344CB8AC3E}">
        <p14:creationId xmlns:p14="http://schemas.microsoft.com/office/powerpoint/2010/main" val="1303358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7F5050-05E4-AD44-BC35-F4CB6A4BCFB6}" type="datetimeFigureOut">
              <a:rPr lang="en-US" smtClean="0"/>
              <a:t>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CF559-914E-544F-BC90-9EC33C69053A}" type="slidenum">
              <a:rPr lang="en-US" smtClean="0"/>
              <a:t>‹#›</a:t>
            </a:fld>
            <a:endParaRPr lang="en-US"/>
          </a:p>
        </p:txBody>
      </p:sp>
    </p:spTree>
    <p:extLst>
      <p:ext uri="{BB962C8B-B14F-4D97-AF65-F5344CB8AC3E}">
        <p14:creationId xmlns:p14="http://schemas.microsoft.com/office/powerpoint/2010/main" val="1423842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7F5050-05E4-AD44-BC35-F4CB6A4BCFB6}" type="datetimeFigureOut">
              <a:rPr lang="en-US" smtClean="0"/>
              <a:t>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CF559-914E-544F-BC90-9EC33C69053A}" type="slidenum">
              <a:rPr lang="en-US" smtClean="0"/>
              <a:t>‹#›</a:t>
            </a:fld>
            <a:endParaRPr lang="en-US"/>
          </a:p>
        </p:txBody>
      </p:sp>
    </p:spTree>
    <p:extLst>
      <p:ext uri="{BB962C8B-B14F-4D97-AF65-F5344CB8AC3E}">
        <p14:creationId xmlns:p14="http://schemas.microsoft.com/office/powerpoint/2010/main" val="1988727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7F5050-05E4-AD44-BC35-F4CB6A4BCFB6}" type="datetimeFigureOut">
              <a:rPr lang="en-US" smtClean="0"/>
              <a:t>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7CF559-914E-544F-BC90-9EC33C69053A}" type="slidenum">
              <a:rPr lang="en-US" smtClean="0"/>
              <a:t>‹#›</a:t>
            </a:fld>
            <a:endParaRPr lang="en-US"/>
          </a:p>
        </p:txBody>
      </p:sp>
    </p:spTree>
    <p:extLst>
      <p:ext uri="{BB962C8B-B14F-4D97-AF65-F5344CB8AC3E}">
        <p14:creationId xmlns:p14="http://schemas.microsoft.com/office/powerpoint/2010/main" val="1714337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7F5050-05E4-AD44-BC35-F4CB6A4BCFB6}" type="datetimeFigureOut">
              <a:rPr lang="en-US" smtClean="0"/>
              <a:t>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7CF559-914E-544F-BC90-9EC33C69053A}" type="slidenum">
              <a:rPr lang="en-US" smtClean="0"/>
              <a:t>‹#›</a:t>
            </a:fld>
            <a:endParaRPr lang="en-US"/>
          </a:p>
        </p:txBody>
      </p:sp>
    </p:spTree>
    <p:extLst>
      <p:ext uri="{BB962C8B-B14F-4D97-AF65-F5344CB8AC3E}">
        <p14:creationId xmlns:p14="http://schemas.microsoft.com/office/powerpoint/2010/main" val="3398035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F5050-05E4-AD44-BC35-F4CB6A4BCFB6}" type="datetimeFigureOut">
              <a:rPr lang="en-US" smtClean="0"/>
              <a:t>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7CF559-914E-544F-BC90-9EC33C69053A}" type="slidenum">
              <a:rPr lang="en-US" smtClean="0"/>
              <a:t>‹#›</a:t>
            </a:fld>
            <a:endParaRPr lang="en-US"/>
          </a:p>
        </p:txBody>
      </p:sp>
    </p:spTree>
    <p:extLst>
      <p:ext uri="{BB962C8B-B14F-4D97-AF65-F5344CB8AC3E}">
        <p14:creationId xmlns:p14="http://schemas.microsoft.com/office/powerpoint/2010/main" val="129763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7F5050-05E4-AD44-BC35-F4CB6A4BCFB6}" type="datetimeFigureOut">
              <a:rPr lang="en-US" smtClean="0"/>
              <a:t>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CF559-914E-544F-BC90-9EC33C69053A}" type="slidenum">
              <a:rPr lang="en-US" smtClean="0"/>
              <a:t>‹#›</a:t>
            </a:fld>
            <a:endParaRPr lang="en-US"/>
          </a:p>
        </p:txBody>
      </p:sp>
    </p:spTree>
    <p:extLst>
      <p:ext uri="{BB962C8B-B14F-4D97-AF65-F5344CB8AC3E}">
        <p14:creationId xmlns:p14="http://schemas.microsoft.com/office/powerpoint/2010/main" val="3677624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7F5050-05E4-AD44-BC35-F4CB6A4BCFB6}" type="datetimeFigureOut">
              <a:rPr lang="en-US" smtClean="0"/>
              <a:t>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CF559-914E-544F-BC90-9EC33C69053A}" type="slidenum">
              <a:rPr lang="en-US" smtClean="0"/>
              <a:t>‹#›</a:t>
            </a:fld>
            <a:endParaRPr lang="en-US"/>
          </a:p>
        </p:txBody>
      </p:sp>
    </p:spTree>
    <p:extLst>
      <p:ext uri="{BB962C8B-B14F-4D97-AF65-F5344CB8AC3E}">
        <p14:creationId xmlns:p14="http://schemas.microsoft.com/office/powerpoint/2010/main" val="32657122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7F5050-05E4-AD44-BC35-F4CB6A4BCFB6}" type="datetimeFigureOut">
              <a:rPr lang="en-US" smtClean="0"/>
              <a:t>1/1/13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CF559-914E-544F-BC90-9EC33C69053A}" type="slidenum">
              <a:rPr lang="en-US" smtClean="0"/>
              <a:t>‹#›</a:t>
            </a:fld>
            <a:endParaRPr lang="en-US"/>
          </a:p>
        </p:txBody>
      </p:sp>
    </p:spTree>
    <p:extLst>
      <p:ext uri="{BB962C8B-B14F-4D97-AF65-F5344CB8AC3E}">
        <p14:creationId xmlns:p14="http://schemas.microsoft.com/office/powerpoint/2010/main" val="4001532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home.wxs.nl/~kolbe002/s_sgcp.jpg" TargetMode="External"/><Relationship Id="rId4" Type="http://schemas.openxmlformats.org/officeDocument/2006/relationships/image" Target="../media/image12.jpe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15.emf"/><Relationship Id="rId5" Type="http://schemas.openxmlformats.org/officeDocument/2006/relationships/image" Target="../media/image16.png"/><Relationship Id="rId1" Type="http://schemas.microsoft.com/office/2007/relationships/media" Target="file://localhost/Users/macuser/Desktop/Science%20Website/Anatomy-Physiology/Nervous%20System/BrainTrauma.mov" TargetMode="External"/><Relationship Id="rId2" Type="http://schemas.openxmlformats.org/officeDocument/2006/relationships/video" Target="file://localhost/Users/macuser/Desktop/Science%20Website/Anatomy-Physiology/Nervous%20System/BrainTrauma.mov"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ctrTitle" idx="4294967295"/>
          </p:nvPr>
        </p:nvSpPr>
        <p:spPr>
          <a:xfrm>
            <a:off x="685800" y="1295399"/>
            <a:ext cx="7772400" cy="3671866"/>
          </a:xfrm>
        </p:spPr>
        <p:txBody>
          <a:bodyPr>
            <a:normAutofit/>
          </a:bodyPr>
          <a:lstStyle/>
          <a:p>
            <a:pPr algn="ctr"/>
            <a:r>
              <a:rPr lang="en-US" sz="6000" b="1" dirty="0">
                <a:latin typeface="Adobe Garamond Pro"/>
                <a:ea typeface="ＭＳ Ｐゴシック" charset="0"/>
                <a:cs typeface="Adobe Garamond Pro"/>
              </a:rPr>
              <a:t>Diseases, Conditions, and </a:t>
            </a:r>
            <a:r>
              <a:rPr lang="en-US" sz="6000" b="1" dirty="0" smtClean="0">
                <a:latin typeface="Adobe Garamond Pro"/>
                <a:ea typeface="ＭＳ Ｐゴシック" charset="0"/>
                <a:cs typeface="Adobe Garamond Pro"/>
              </a:rPr>
              <a:t>Syndromes </a:t>
            </a:r>
            <a:r>
              <a:rPr lang="en-US" sz="6000" b="1" dirty="0">
                <a:latin typeface="Adobe Garamond Pro"/>
                <a:ea typeface="ＭＳ Ｐゴシック" charset="0"/>
                <a:cs typeface="Adobe Garamond Pro"/>
              </a:rPr>
              <a:t>of the Nervous System</a:t>
            </a:r>
          </a:p>
        </p:txBody>
      </p:sp>
    </p:spTree>
    <p:extLst>
      <p:ext uri="{BB962C8B-B14F-4D97-AF65-F5344CB8AC3E}">
        <p14:creationId xmlns:p14="http://schemas.microsoft.com/office/powerpoint/2010/main" val="6690462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Date Placeholder 5"/>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2003-2004</a:t>
            </a:r>
            <a:endParaRPr lang="en-US" sz="1400" b="0"/>
          </a:p>
        </p:txBody>
      </p:sp>
      <p:sp>
        <p:nvSpPr>
          <p:cNvPr id="690178" name="Rectangle 2"/>
          <p:cNvSpPr>
            <a:spLocks noGrp="1" noChangeArrowheads="1"/>
          </p:cNvSpPr>
          <p:nvPr>
            <p:ph type="title"/>
          </p:nvPr>
        </p:nvSpPr>
        <p:spPr>
          <a:xfrm>
            <a:off x="457200" y="274638"/>
            <a:ext cx="4338638" cy="1143000"/>
          </a:xfrm>
        </p:spPr>
        <p:txBody>
          <a:bodyPr/>
          <a:lstStyle/>
          <a:p>
            <a:pPr eaLnBrk="1" hangingPunct="1"/>
            <a:r>
              <a:rPr lang="en-US" b="1" dirty="0">
                <a:latin typeface="Adobe Garamond Pro"/>
                <a:ea typeface="ＭＳ Ｐゴシック" charset="0"/>
                <a:cs typeface="Adobe Garamond Pro"/>
              </a:rPr>
              <a:t>Meningitis</a:t>
            </a:r>
          </a:p>
        </p:txBody>
      </p:sp>
      <p:sp>
        <p:nvSpPr>
          <p:cNvPr id="690179" name="Rectangle 3" descr="Rectangle: Click to edit Master text styles&#10;Second level&#10;Third level&#10;Fourth level&#10;Fifth level"/>
          <p:cNvSpPr>
            <a:spLocks noGrp="1" noChangeArrowheads="1"/>
          </p:cNvSpPr>
          <p:nvPr>
            <p:ph type="body" sz="half" idx="1"/>
          </p:nvPr>
        </p:nvSpPr>
        <p:spPr>
          <a:xfrm>
            <a:off x="261458" y="1848718"/>
            <a:ext cx="3809805" cy="4507631"/>
          </a:xfrm>
        </p:spPr>
        <p:txBody>
          <a:bodyPr>
            <a:noAutofit/>
          </a:bodyPr>
          <a:lstStyle/>
          <a:p>
            <a:pPr eaLnBrk="1" hangingPunct="1"/>
            <a:r>
              <a:rPr lang="en-US" sz="3200" dirty="0">
                <a:latin typeface="Adobe Garamond Pro"/>
                <a:ea typeface="ＭＳ Ｐゴシック" charset="0"/>
                <a:cs typeface="Adobe Garamond Pro"/>
              </a:rPr>
              <a:t>Is an inflammation of the membranes that surround the brain and spinal cord.</a:t>
            </a:r>
          </a:p>
          <a:p>
            <a:pPr eaLnBrk="1" hangingPunct="1"/>
            <a:r>
              <a:rPr lang="en-US" sz="3200" dirty="0">
                <a:latin typeface="Adobe Garamond Pro"/>
                <a:ea typeface="ＭＳ Ｐゴシック" charset="0"/>
                <a:cs typeface="Adobe Garamond Pro"/>
              </a:rPr>
              <a:t>Disease is caused by bacteria, or a virus.</a:t>
            </a:r>
          </a:p>
          <a:p>
            <a:pPr eaLnBrk="1" hangingPunct="1"/>
            <a:r>
              <a:rPr lang="en-US" sz="3200" dirty="0">
                <a:latin typeface="Adobe Garamond Pro"/>
                <a:ea typeface="ＭＳ Ｐゴシック" charset="0"/>
                <a:cs typeface="Adobe Garamond Pro"/>
              </a:rPr>
              <a:t>Symptoms – Very bad headache </a:t>
            </a:r>
          </a:p>
        </p:txBody>
      </p:sp>
      <p:sp>
        <p:nvSpPr>
          <p:cNvPr id="690180" name="Rectangle 4" descr="Rectangle: Click to edit Master text styles&#10;Second level&#10;Third level&#10;Fourth level&#10;Fifth level"/>
          <p:cNvSpPr>
            <a:spLocks noGrp="1" noChangeArrowheads="1"/>
          </p:cNvSpPr>
          <p:nvPr>
            <p:ph type="body" sz="half" idx="2"/>
          </p:nvPr>
        </p:nvSpPr>
        <p:spPr>
          <a:xfrm>
            <a:off x="4795838" y="1371600"/>
            <a:ext cx="3814762" cy="4419600"/>
          </a:xfrm>
        </p:spPr>
        <p:txBody>
          <a:bodyPr/>
          <a:lstStyle/>
          <a:p>
            <a:pPr eaLnBrk="1" hangingPunct="1"/>
            <a:endParaRPr lang="en-US" sz="2600">
              <a:ea typeface="ＭＳ Ｐゴシック" charset="0"/>
            </a:endParaRPr>
          </a:p>
        </p:txBody>
      </p:sp>
      <p:pic>
        <p:nvPicPr>
          <p:cNvPr id="79877" name="Picture 5"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990600"/>
            <a:ext cx="4495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43956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690178"/>
                                        </p:tgtEl>
                                        <p:attrNameLst>
                                          <p:attrName>style.visibility</p:attrName>
                                        </p:attrNameLst>
                                      </p:cBhvr>
                                      <p:to>
                                        <p:strVal val="visible"/>
                                      </p:to>
                                    </p:set>
                                    <p:animEffect transition="in" filter="dissolve">
                                      <p:cBhvr>
                                        <p:cTn id="7" dur="500"/>
                                        <p:tgtEl>
                                          <p:spTgt spid="690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90179">
                                            <p:bg/>
                                          </p:spTgt>
                                        </p:tgtEl>
                                        <p:attrNameLst>
                                          <p:attrName>style.visibility</p:attrName>
                                        </p:attrNameLst>
                                      </p:cBhvr>
                                      <p:to>
                                        <p:strVal val="visible"/>
                                      </p:to>
                                    </p:set>
                                    <p:animEffect transition="in" filter="dissolve">
                                      <p:cBhvr>
                                        <p:cTn id="12" dur="500"/>
                                        <p:tgtEl>
                                          <p:spTgt spid="690179">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90179">
                                            <p:txEl>
                                              <p:pRg st="0" end="0"/>
                                            </p:txEl>
                                          </p:spTgt>
                                        </p:tgtEl>
                                        <p:attrNameLst>
                                          <p:attrName>style.visibility</p:attrName>
                                        </p:attrNameLst>
                                      </p:cBhvr>
                                      <p:to>
                                        <p:strVal val="visible"/>
                                      </p:to>
                                    </p:set>
                                    <p:animEffect transition="in" filter="dissolve">
                                      <p:cBhvr>
                                        <p:cTn id="17" dur="500"/>
                                        <p:tgtEl>
                                          <p:spTgt spid="69017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90179">
                                            <p:txEl>
                                              <p:pRg st="1" end="1"/>
                                            </p:txEl>
                                          </p:spTgt>
                                        </p:tgtEl>
                                        <p:attrNameLst>
                                          <p:attrName>style.visibility</p:attrName>
                                        </p:attrNameLst>
                                      </p:cBhvr>
                                      <p:to>
                                        <p:strVal val="visible"/>
                                      </p:to>
                                    </p:set>
                                    <p:animEffect transition="in" filter="dissolve">
                                      <p:cBhvr>
                                        <p:cTn id="22" dur="500"/>
                                        <p:tgtEl>
                                          <p:spTgt spid="690179">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90179">
                                            <p:txEl>
                                              <p:pRg st="2" end="2"/>
                                            </p:txEl>
                                          </p:spTgt>
                                        </p:tgtEl>
                                        <p:attrNameLst>
                                          <p:attrName>style.visibility</p:attrName>
                                        </p:attrNameLst>
                                      </p:cBhvr>
                                      <p:to>
                                        <p:strVal val="visible"/>
                                      </p:to>
                                    </p:set>
                                    <p:animEffect transition="in" filter="dissolve">
                                      <p:cBhvr>
                                        <p:cTn id="27" dur="500"/>
                                        <p:tgtEl>
                                          <p:spTgt spid="690179">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90180">
                                            <p:bg/>
                                          </p:spTgt>
                                        </p:tgtEl>
                                        <p:attrNameLst>
                                          <p:attrName>style.visibility</p:attrName>
                                        </p:attrNameLst>
                                      </p:cBhvr>
                                      <p:to>
                                        <p:strVal val="visible"/>
                                      </p:to>
                                    </p:set>
                                    <p:animEffect transition="in" filter="dissolve">
                                      <p:cBhvr>
                                        <p:cTn id="32" dur="500"/>
                                        <p:tgtEl>
                                          <p:spTgt spid="690180">
                                            <p:bg/>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nodePh="1">
                                  <p:stCondLst>
                                    <p:cond delay="0"/>
                                  </p:stCondLst>
                                  <p:endCondLst>
                                    <p:cond evt="begin" delay="0">
                                      <p:tn val="35"/>
                                    </p:cond>
                                  </p:endCondLst>
                                  <p:childTnLst>
                                    <p:set>
                                      <p:cBhvr>
                                        <p:cTn id="36" dur="1" fill="hold">
                                          <p:stCondLst>
                                            <p:cond delay="0"/>
                                          </p:stCondLst>
                                        </p:cTn>
                                        <p:tgtEl>
                                          <p:spTgt spid="690180">
                                            <p:txEl>
                                              <p:pRg st="0" end="0"/>
                                            </p:txEl>
                                          </p:spTgt>
                                        </p:tgtEl>
                                        <p:attrNameLst>
                                          <p:attrName>style.visibility</p:attrName>
                                        </p:attrNameLst>
                                      </p:cBhvr>
                                      <p:to>
                                        <p:strVal val="visible"/>
                                      </p:to>
                                    </p:set>
                                    <p:animEffect transition="in" filter="dissolve">
                                      <p:cBhvr>
                                        <p:cTn id="37" dur="500"/>
                                        <p:tgtEl>
                                          <p:spTgt spid="6901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178" grpId="0" animBg="1"/>
      <p:bldP spid="690179" grpId="0" build="p" animBg="1"/>
      <p:bldP spid="690180"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b="1" dirty="0" err="1">
                <a:latin typeface="Adobe Garamond Pro"/>
                <a:ea typeface="ＭＳ Ｐゴシック" charset="0"/>
                <a:cs typeface="Adobe Garamond Pro"/>
              </a:rPr>
              <a:t>Tourettes</a:t>
            </a:r>
            <a:r>
              <a:rPr lang="en-US" b="1" dirty="0">
                <a:latin typeface="Adobe Garamond Pro"/>
                <a:ea typeface="ＭＳ Ｐゴシック" charset="0"/>
                <a:cs typeface="Adobe Garamond Pro"/>
              </a:rPr>
              <a:t> Syndrome</a:t>
            </a:r>
          </a:p>
        </p:txBody>
      </p:sp>
      <p:sp>
        <p:nvSpPr>
          <p:cNvPr id="4" name="Date Placeholder 3"/>
          <p:cNvSpPr>
            <a:spLocks noGrp="1"/>
          </p:cNvSpPr>
          <p:nvPr>
            <p:ph type="dt" sz="quarter" idx="11"/>
          </p:nvPr>
        </p:nvSpPr>
        <p:spPr/>
        <p:txBody>
          <a:bodyPr/>
          <a:lstStyle/>
          <a:p>
            <a:pPr>
              <a:defRPr/>
            </a:pPr>
            <a:r>
              <a:rPr lang="en-US" smtClean="0"/>
              <a:t>2003-2004</a:t>
            </a:r>
            <a:endParaRPr lang="en-US" b="0"/>
          </a:p>
        </p:txBody>
      </p:sp>
      <p:pic>
        <p:nvPicPr>
          <p:cNvPr id="81923" name="TourettesSyndromeKids.mp4">
            <a:hlinkClick r:id="" action="ppaction://media"/>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371600"/>
            <a:ext cx="7391400" cy="4929188"/>
          </a:xfrm>
        </p:spPr>
      </p:pic>
    </p:spTree>
    <p:extLst>
      <p:ext uri="{BB962C8B-B14F-4D97-AF65-F5344CB8AC3E}">
        <p14:creationId xmlns:p14="http://schemas.microsoft.com/office/powerpoint/2010/main" val="7279763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Date Placeholder 5"/>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2003-2004</a:t>
            </a:r>
            <a:endParaRPr lang="en-US" sz="1400" b="0"/>
          </a:p>
        </p:txBody>
      </p:sp>
      <p:sp>
        <p:nvSpPr>
          <p:cNvPr id="692226" name="Rectangle 2"/>
          <p:cNvSpPr>
            <a:spLocks noGrp="1" noChangeArrowheads="1"/>
          </p:cNvSpPr>
          <p:nvPr>
            <p:ph type="title"/>
          </p:nvPr>
        </p:nvSpPr>
        <p:spPr>
          <a:xfrm>
            <a:off x="457200" y="274638"/>
            <a:ext cx="3962400" cy="1143000"/>
          </a:xfrm>
        </p:spPr>
        <p:txBody>
          <a:bodyPr/>
          <a:lstStyle/>
          <a:p>
            <a:pPr eaLnBrk="1" hangingPunct="1"/>
            <a:r>
              <a:rPr lang="en-US" b="1" dirty="0">
                <a:latin typeface="Adobe Garamond Pro"/>
                <a:ea typeface="ＭＳ Ｐゴシック" charset="0"/>
                <a:cs typeface="Adobe Garamond Pro"/>
              </a:rPr>
              <a:t>Cerebral Palsy </a:t>
            </a:r>
          </a:p>
        </p:txBody>
      </p:sp>
      <p:sp>
        <p:nvSpPr>
          <p:cNvPr id="692227" name="Rectangle 3" descr="Rectangle: Click to edit Master text styles&#10;Second level&#10;Third level&#10;Fourth level&#10;Fifth level"/>
          <p:cNvSpPr>
            <a:spLocks noGrp="1" noChangeArrowheads="1"/>
          </p:cNvSpPr>
          <p:nvPr>
            <p:ph type="body" sz="half" idx="1"/>
          </p:nvPr>
        </p:nvSpPr>
        <p:spPr>
          <a:xfrm>
            <a:off x="685800" y="2209800"/>
            <a:ext cx="3048000" cy="3581400"/>
          </a:xfrm>
        </p:spPr>
        <p:txBody>
          <a:bodyPr>
            <a:normAutofit lnSpcReduction="10000"/>
          </a:bodyPr>
          <a:lstStyle/>
          <a:p>
            <a:pPr eaLnBrk="1" hangingPunct="1"/>
            <a:r>
              <a:rPr lang="en-US" sz="3600" dirty="0">
                <a:latin typeface="Adobe Garamond Pro"/>
                <a:ea typeface="ＭＳ Ｐゴシック" charset="0"/>
                <a:cs typeface="Adobe Garamond Pro"/>
              </a:rPr>
              <a:t>Congenital disease</a:t>
            </a:r>
          </a:p>
          <a:p>
            <a:pPr eaLnBrk="1" hangingPunct="1"/>
            <a:r>
              <a:rPr lang="en-US" sz="3600" dirty="0">
                <a:latin typeface="Adobe Garamond Pro"/>
                <a:ea typeface="ＭＳ Ｐゴシック" charset="0"/>
                <a:cs typeface="Adobe Garamond Pro"/>
              </a:rPr>
              <a:t>(born with)</a:t>
            </a:r>
          </a:p>
          <a:p>
            <a:pPr eaLnBrk="1" hangingPunct="1"/>
            <a:r>
              <a:rPr lang="en-US" sz="3600" dirty="0">
                <a:latin typeface="Adobe Garamond Pro"/>
                <a:ea typeface="ＭＳ Ｐゴシック" charset="0"/>
                <a:cs typeface="Adobe Garamond Pro"/>
              </a:rPr>
              <a:t>Disturbance of motor functions</a:t>
            </a:r>
          </a:p>
          <a:p>
            <a:pPr eaLnBrk="1" hangingPunct="1"/>
            <a:endParaRPr lang="en-US" sz="2600" dirty="0">
              <a:ea typeface="ＭＳ Ｐゴシック" charset="0"/>
            </a:endParaRPr>
          </a:p>
        </p:txBody>
      </p:sp>
      <p:sp>
        <p:nvSpPr>
          <p:cNvPr id="692228" name="Rectangle 4" descr="Rectangle: Click to edit Master text styles&#10;Second level&#10;Third level&#10;Fourth level&#10;Fifth level"/>
          <p:cNvSpPr>
            <a:spLocks noGrp="1" noChangeArrowheads="1"/>
          </p:cNvSpPr>
          <p:nvPr>
            <p:ph type="body" sz="half" idx="2"/>
          </p:nvPr>
        </p:nvSpPr>
        <p:spPr>
          <a:xfrm>
            <a:off x="4795838" y="1371600"/>
            <a:ext cx="3814762" cy="4419600"/>
          </a:xfrm>
        </p:spPr>
        <p:txBody>
          <a:bodyPr/>
          <a:lstStyle/>
          <a:p>
            <a:pPr eaLnBrk="1" hangingPunct="1"/>
            <a:endParaRPr lang="en-US" sz="2600">
              <a:ea typeface="ＭＳ Ｐゴシック" charset="0"/>
            </a:endParaRPr>
          </a:p>
        </p:txBody>
      </p:sp>
      <p:pic>
        <p:nvPicPr>
          <p:cNvPr id="82949" name="Picture 5" descr="Self-help Group for children and adults with cerebral palsy, group phot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066800"/>
            <a:ext cx="4572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650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692226"/>
                                        </p:tgtEl>
                                        <p:attrNameLst>
                                          <p:attrName>style.visibility</p:attrName>
                                        </p:attrNameLst>
                                      </p:cBhvr>
                                      <p:to>
                                        <p:strVal val="visible"/>
                                      </p:to>
                                    </p:set>
                                    <p:animEffect transition="in" filter="dissolve">
                                      <p:cBhvr>
                                        <p:cTn id="7" dur="500"/>
                                        <p:tgtEl>
                                          <p:spTgt spid="692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92227">
                                            <p:bg/>
                                          </p:spTgt>
                                        </p:tgtEl>
                                        <p:attrNameLst>
                                          <p:attrName>style.visibility</p:attrName>
                                        </p:attrNameLst>
                                      </p:cBhvr>
                                      <p:to>
                                        <p:strVal val="visible"/>
                                      </p:to>
                                    </p:set>
                                    <p:animEffect transition="in" filter="dissolve">
                                      <p:cBhvr>
                                        <p:cTn id="12" dur="500"/>
                                        <p:tgtEl>
                                          <p:spTgt spid="692227">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92227">
                                            <p:txEl>
                                              <p:pRg st="0" end="0"/>
                                            </p:txEl>
                                          </p:spTgt>
                                        </p:tgtEl>
                                        <p:attrNameLst>
                                          <p:attrName>style.visibility</p:attrName>
                                        </p:attrNameLst>
                                      </p:cBhvr>
                                      <p:to>
                                        <p:strVal val="visible"/>
                                      </p:to>
                                    </p:set>
                                    <p:animEffect transition="in" filter="dissolve">
                                      <p:cBhvr>
                                        <p:cTn id="17" dur="500"/>
                                        <p:tgtEl>
                                          <p:spTgt spid="69222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92227">
                                            <p:txEl>
                                              <p:pRg st="1" end="1"/>
                                            </p:txEl>
                                          </p:spTgt>
                                        </p:tgtEl>
                                        <p:attrNameLst>
                                          <p:attrName>style.visibility</p:attrName>
                                        </p:attrNameLst>
                                      </p:cBhvr>
                                      <p:to>
                                        <p:strVal val="visible"/>
                                      </p:to>
                                    </p:set>
                                    <p:animEffect transition="in" filter="dissolve">
                                      <p:cBhvr>
                                        <p:cTn id="22" dur="500"/>
                                        <p:tgtEl>
                                          <p:spTgt spid="692227">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92227">
                                            <p:txEl>
                                              <p:pRg st="2" end="2"/>
                                            </p:txEl>
                                          </p:spTgt>
                                        </p:tgtEl>
                                        <p:attrNameLst>
                                          <p:attrName>style.visibility</p:attrName>
                                        </p:attrNameLst>
                                      </p:cBhvr>
                                      <p:to>
                                        <p:strVal val="visible"/>
                                      </p:to>
                                    </p:set>
                                    <p:animEffect transition="in" filter="dissolve">
                                      <p:cBhvr>
                                        <p:cTn id="27" dur="500"/>
                                        <p:tgtEl>
                                          <p:spTgt spid="692227">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92228">
                                            <p:bg/>
                                          </p:spTgt>
                                        </p:tgtEl>
                                        <p:attrNameLst>
                                          <p:attrName>style.visibility</p:attrName>
                                        </p:attrNameLst>
                                      </p:cBhvr>
                                      <p:to>
                                        <p:strVal val="visible"/>
                                      </p:to>
                                    </p:set>
                                    <p:animEffect transition="in" filter="dissolve">
                                      <p:cBhvr>
                                        <p:cTn id="32" dur="500"/>
                                        <p:tgtEl>
                                          <p:spTgt spid="692228">
                                            <p:bg/>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nodePh="1">
                                  <p:stCondLst>
                                    <p:cond delay="0"/>
                                  </p:stCondLst>
                                  <p:endCondLst>
                                    <p:cond evt="begin" delay="0">
                                      <p:tn val="35"/>
                                    </p:cond>
                                  </p:endCondLst>
                                  <p:childTnLst>
                                    <p:set>
                                      <p:cBhvr>
                                        <p:cTn id="36" dur="1" fill="hold">
                                          <p:stCondLst>
                                            <p:cond delay="0"/>
                                          </p:stCondLst>
                                        </p:cTn>
                                        <p:tgtEl>
                                          <p:spTgt spid="692228">
                                            <p:txEl>
                                              <p:pRg st="0" end="0"/>
                                            </p:txEl>
                                          </p:spTgt>
                                        </p:tgtEl>
                                        <p:attrNameLst>
                                          <p:attrName>style.visibility</p:attrName>
                                        </p:attrNameLst>
                                      </p:cBhvr>
                                      <p:to>
                                        <p:strVal val="visible"/>
                                      </p:to>
                                    </p:set>
                                    <p:animEffect transition="in" filter="dissolve">
                                      <p:cBhvr>
                                        <p:cTn id="37" dur="500"/>
                                        <p:tgtEl>
                                          <p:spTgt spid="6922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226" grpId="0" animBg="1"/>
      <p:bldP spid="692227" grpId="0" build="p" animBg="1"/>
      <p:bldP spid="692228"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3193513" y="216943"/>
            <a:ext cx="3268216" cy="769441"/>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square" anchor="ctr">
            <a:spAutoFit/>
          </a:bodyPr>
          <a:lstStyle/>
          <a:p>
            <a:pPr>
              <a:defRPr/>
            </a:pPr>
            <a:r>
              <a:rPr lang="en-US" sz="4400" b="1" dirty="0">
                <a:latin typeface="Adobe Garamond Pro"/>
                <a:cs typeface="Adobe Garamond Pro"/>
              </a:rPr>
              <a:t>Autism</a:t>
            </a:r>
          </a:p>
        </p:txBody>
      </p:sp>
      <p:sp>
        <p:nvSpPr>
          <p:cNvPr id="157699" name="Rectangle 3"/>
          <p:cNvSpPr>
            <a:spLocks noChangeArrowheads="1"/>
          </p:cNvSpPr>
          <p:nvPr/>
        </p:nvSpPr>
        <p:spPr bwMode="auto">
          <a:xfrm>
            <a:off x="0" y="1143664"/>
            <a:ext cx="9144000" cy="501675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a:defRPr/>
            </a:pPr>
            <a:r>
              <a:rPr lang="en-US" sz="2000" b="1" dirty="0">
                <a:solidFill>
                  <a:srgbClr val="FF0000"/>
                </a:solidFill>
                <a:latin typeface="Adobe Garamond Pro"/>
                <a:cs typeface="Adobe Garamond Pro"/>
              </a:rPr>
              <a:t>Overview</a:t>
            </a:r>
          </a:p>
          <a:p>
            <a:pPr algn="l">
              <a:defRPr/>
            </a:pPr>
            <a:r>
              <a:rPr lang="en-US" sz="2000" dirty="0">
                <a:solidFill>
                  <a:srgbClr val="000000"/>
                </a:solidFill>
                <a:latin typeface="Adobe Garamond Pro"/>
                <a:cs typeface="Adobe Garamond Pro"/>
              </a:rPr>
              <a:t>Autism is a developmental disorder that appears in the first 3 years of life, and affects the brain's normal development of social and communication skills</a:t>
            </a:r>
            <a:r>
              <a:rPr lang="en-US" sz="2000" dirty="0" smtClean="0">
                <a:solidFill>
                  <a:srgbClr val="000000"/>
                </a:solidFill>
                <a:latin typeface="Adobe Garamond Pro"/>
                <a:cs typeface="Adobe Garamond Pro"/>
              </a:rPr>
              <a:t>.</a:t>
            </a:r>
          </a:p>
          <a:p>
            <a:pPr algn="l">
              <a:defRPr/>
            </a:pPr>
            <a:endParaRPr lang="en-US" sz="2000" dirty="0">
              <a:solidFill>
                <a:srgbClr val="000000"/>
              </a:solidFill>
              <a:latin typeface="Adobe Garamond Pro"/>
              <a:cs typeface="Adobe Garamond Pro"/>
            </a:endParaRPr>
          </a:p>
          <a:p>
            <a:pPr>
              <a:defRPr/>
            </a:pPr>
            <a:r>
              <a:rPr lang="en-US" sz="2000" b="1" dirty="0">
                <a:solidFill>
                  <a:srgbClr val="FF0000"/>
                </a:solidFill>
                <a:latin typeface="Adobe Garamond Pro"/>
                <a:cs typeface="Adobe Garamond Pro"/>
              </a:rPr>
              <a:t>Symptoms</a:t>
            </a:r>
          </a:p>
          <a:p>
            <a:pPr algn="l">
              <a:defRPr/>
            </a:pPr>
            <a:r>
              <a:rPr lang="en-US" sz="2000" dirty="0">
                <a:solidFill>
                  <a:srgbClr val="000000"/>
                </a:solidFill>
                <a:latin typeface="Adobe Garamond Pro"/>
                <a:cs typeface="Adobe Garamond Pro"/>
              </a:rPr>
              <a:t>Most parents of autistic children suspect that something is wrong by the time the child is 18 months old and seek help by the time the child is age 2. Children with autism typically have difficulties in:</a:t>
            </a:r>
          </a:p>
          <a:p>
            <a:pPr algn="l">
              <a:buFontTx/>
              <a:buChar char="•"/>
              <a:defRPr/>
            </a:pPr>
            <a:r>
              <a:rPr lang="en-US" sz="2000" dirty="0">
                <a:solidFill>
                  <a:srgbClr val="000000"/>
                </a:solidFill>
                <a:latin typeface="Adobe Garamond Pro"/>
                <a:cs typeface="Adobe Garamond Pro"/>
              </a:rPr>
              <a:t>Pretend play</a:t>
            </a:r>
          </a:p>
          <a:p>
            <a:pPr algn="l">
              <a:buFontTx/>
              <a:buChar char="•"/>
              <a:defRPr/>
            </a:pPr>
            <a:r>
              <a:rPr lang="en-US" sz="2000" dirty="0">
                <a:solidFill>
                  <a:srgbClr val="000000"/>
                </a:solidFill>
                <a:latin typeface="Adobe Garamond Pro"/>
                <a:cs typeface="Adobe Garamond Pro"/>
              </a:rPr>
              <a:t>Social interactions</a:t>
            </a:r>
          </a:p>
          <a:p>
            <a:pPr algn="l">
              <a:buFontTx/>
              <a:buChar char="•"/>
              <a:defRPr/>
            </a:pPr>
            <a:r>
              <a:rPr lang="en-US" sz="2000" dirty="0">
                <a:solidFill>
                  <a:srgbClr val="000000"/>
                </a:solidFill>
                <a:latin typeface="Adobe Garamond Pro"/>
                <a:cs typeface="Adobe Garamond Pro"/>
              </a:rPr>
              <a:t>Verbal and nonverbal communication</a:t>
            </a:r>
          </a:p>
          <a:p>
            <a:pPr algn="l">
              <a:buFontTx/>
              <a:buChar char="•"/>
              <a:defRPr/>
            </a:pPr>
            <a:r>
              <a:rPr lang="en-US" sz="2000" dirty="0" smtClean="0">
                <a:solidFill>
                  <a:srgbClr val="000000"/>
                </a:solidFill>
                <a:latin typeface="Adobe Garamond Pro"/>
                <a:cs typeface="Adobe Garamond Pro"/>
              </a:rPr>
              <a:t>Be </a:t>
            </a:r>
            <a:r>
              <a:rPr lang="en-US" sz="2000" dirty="0">
                <a:solidFill>
                  <a:srgbClr val="000000"/>
                </a:solidFill>
                <a:latin typeface="Adobe Garamond Pro"/>
                <a:cs typeface="Adobe Garamond Pro"/>
              </a:rPr>
              <a:t>overly sensitive in sight, hearing, touch, smell, or taste (for example, they may refuse to wear "itchy" clothes and become distressed if they are forced to wear the clothes)</a:t>
            </a:r>
          </a:p>
          <a:p>
            <a:pPr algn="l">
              <a:buFontTx/>
              <a:buChar char="•"/>
              <a:defRPr/>
            </a:pPr>
            <a:r>
              <a:rPr lang="en-US" sz="2000" dirty="0">
                <a:solidFill>
                  <a:srgbClr val="000000"/>
                </a:solidFill>
                <a:latin typeface="Adobe Garamond Pro"/>
                <a:cs typeface="Adobe Garamond Pro"/>
              </a:rPr>
              <a:t>Have unusual distress when routines are changed</a:t>
            </a:r>
          </a:p>
          <a:p>
            <a:pPr algn="l">
              <a:buFontTx/>
              <a:buChar char="•"/>
              <a:defRPr/>
            </a:pPr>
            <a:r>
              <a:rPr lang="en-US" sz="2000" dirty="0">
                <a:solidFill>
                  <a:srgbClr val="000000"/>
                </a:solidFill>
                <a:latin typeface="Adobe Garamond Pro"/>
                <a:cs typeface="Adobe Garamond Pro"/>
              </a:rPr>
              <a:t>Perform repeated body movements</a:t>
            </a:r>
          </a:p>
          <a:p>
            <a:pPr algn="l">
              <a:buFontTx/>
              <a:buChar char="•"/>
              <a:defRPr/>
            </a:pPr>
            <a:r>
              <a:rPr lang="en-US" sz="2000" dirty="0">
                <a:solidFill>
                  <a:srgbClr val="000000"/>
                </a:solidFill>
                <a:latin typeface="Adobe Garamond Pro"/>
                <a:cs typeface="Adobe Garamond Pro"/>
              </a:rPr>
              <a:t>Show unusual attachments to objects</a:t>
            </a:r>
          </a:p>
        </p:txBody>
      </p:sp>
    </p:spTree>
    <p:extLst>
      <p:ext uri="{BB962C8B-B14F-4D97-AF65-F5344CB8AC3E}">
        <p14:creationId xmlns:p14="http://schemas.microsoft.com/office/powerpoint/2010/main" val="18621116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1"/>
          </p:nvPr>
        </p:nvSpPr>
        <p:spPr/>
        <p:txBody>
          <a:bodyPr/>
          <a:lstStyle/>
          <a:p>
            <a:pPr>
              <a:defRPr/>
            </a:pPr>
            <a:r>
              <a:rPr lang="en-US" smtClean="0"/>
              <a:t>2003-2004</a:t>
            </a:r>
            <a:endParaRPr lang="en-US" b="0"/>
          </a:p>
        </p:txBody>
      </p:sp>
      <p:pic>
        <p:nvPicPr>
          <p:cNvPr id="86018" name="SavantAutism1.mo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73152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07563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1"/>
          </p:nvPr>
        </p:nvSpPr>
        <p:spPr/>
        <p:txBody>
          <a:bodyPr/>
          <a:lstStyle/>
          <a:p>
            <a:pPr>
              <a:defRPr/>
            </a:pPr>
            <a:r>
              <a:rPr lang="en-US" smtClean="0"/>
              <a:t>2003-2004</a:t>
            </a:r>
            <a:endParaRPr lang="en-US" b="0"/>
          </a:p>
        </p:txBody>
      </p:sp>
      <p:pic>
        <p:nvPicPr>
          <p:cNvPr id="87042" name="SavantAutism2.mo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73914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65947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Date Placeholder 2"/>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2003-2004</a:t>
            </a:r>
            <a:endParaRPr lang="en-US" sz="1400" b="0"/>
          </a:p>
        </p:txBody>
      </p:sp>
      <p:pic>
        <p:nvPicPr>
          <p:cNvPr id="753666" name="BrainTrauma.mov" descr="Macintosh HD:Users:macuser:Desktop:Science Website:Anatomy-Physiology:Nervous System:BrainTrauma.mov">
            <a:hlinkClick r:id="" action="ppaction://media"/>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414338" y="1524000"/>
            <a:ext cx="876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BrainTrauma.mov" descr="/Users/macuser/Desktop/Science Website/Anatomy-Physiology/Nervous System/BrainTrauma.mo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304800" y="914400"/>
            <a:ext cx="8382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247400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5366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53666"/>
                                        </p:tgtEl>
                                      </p:cBhvr>
                                    </p:cmd>
                                  </p:childTnLst>
                                </p:cTn>
                              </p:par>
                            </p:childTnLst>
                          </p:cTn>
                        </p:par>
                      </p:childTnLst>
                    </p:cTn>
                  </p:par>
                </p:childTnLst>
              </p:cTn>
              <p:nextCondLst>
                <p:cond evt="onClick" delay="0">
                  <p:tgtEl>
                    <p:spTgt spid="753666"/>
                  </p:tgtEl>
                </p:cond>
              </p:nextCondLst>
            </p:seq>
            <p:video>
              <p:cMediaNode>
                <p:cTn id="7" fill="hold" display="0">
                  <p:stCondLst>
                    <p:cond delay="indefinite"/>
                  </p:stCondLst>
                  <p:endCondLst>
                    <p:cond evt="onNext" delay="0">
                      <p:tgtEl>
                        <p:sldTgt/>
                      </p:tgtEl>
                    </p:cond>
                    <p:cond evt="onPrev" delay="0">
                      <p:tgtEl>
                        <p:sldTgt/>
                      </p:tgtEl>
                    </p:cond>
                  </p:endCondLst>
                </p:cTn>
                <p:tgtEl>
                  <p:spTgt spid="753666"/>
                </p:tgtEl>
              </p:cMediaNode>
            </p:video>
            <p:seq concurrent="1" nextAc="seek">
              <p:cTn id="8" restart="whenNotActive" fill="hold" evtFilter="cancelBubble" nodeType="interactiveSeq">
                <p:stCondLst>
                  <p:cond evt="onClick" delay="0">
                    <p:tgtEl>
                      <p:spTgt spid="3686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6868"/>
                                        </p:tgtEl>
                                      </p:cBhvr>
                                    </p:cmd>
                                  </p:childTnLst>
                                </p:cTn>
                              </p:par>
                            </p:childTnLst>
                          </p:cTn>
                        </p:par>
                      </p:childTnLst>
                    </p:cTn>
                  </p:par>
                </p:childTnLst>
              </p:cTn>
              <p:nextCondLst>
                <p:cond evt="onClick" delay="0">
                  <p:tgtEl>
                    <p:spTgt spid="36868"/>
                  </p:tgtEl>
                </p:cond>
              </p:nextCondLst>
            </p:seq>
            <p:video>
              <p:cMediaNode>
                <p:cTn id="13" fill="hold" display="0">
                  <p:stCondLst>
                    <p:cond delay="indefinite"/>
                  </p:stCondLst>
                  <p:endCondLst>
                    <p:cond evt="onNext" delay="0">
                      <p:tgtEl>
                        <p:sldTgt/>
                      </p:tgtEl>
                    </p:cond>
                    <p:cond evt="onPrev" delay="0">
                      <p:tgtEl>
                        <p:sldTgt/>
                      </p:tgtEl>
                    </p:cond>
                  </p:endCondLst>
                </p:cTn>
                <p:tgtEl>
                  <p:spTgt spid="36868"/>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4"/>
          <p:cNvSpPr>
            <a:spLocks noGrp="1"/>
          </p:cNvSpPr>
          <p:nvPr>
            <p:ph type="title"/>
          </p:nvPr>
        </p:nvSpPr>
        <p:spPr/>
        <p:txBody>
          <a:bodyPr/>
          <a:lstStyle/>
          <a:p>
            <a:r>
              <a:rPr lang="en-US" b="1" dirty="0" err="1">
                <a:latin typeface="Adobe Garamond Pro"/>
                <a:ea typeface="ＭＳ Ｐゴシック" charset="0"/>
                <a:cs typeface="Adobe Garamond Pro"/>
              </a:rPr>
              <a:t>Rainman</a:t>
            </a:r>
            <a:r>
              <a:rPr lang="en-US" b="1" dirty="0">
                <a:latin typeface="Adobe Garamond Pro"/>
                <a:ea typeface="ＭＳ Ｐゴシック" charset="0"/>
                <a:cs typeface="Adobe Garamond Pro"/>
              </a:rPr>
              <a:t> (Part 1)</a:t>
            </a:r>
          </a:p>
        </p:txBody>
      </p:sp>
      <p:sp>
        <p:nvSpPr>
          <p:cNvPr id="2" name="Date Placeholder 1"/>
          <p:cNvSpPr>
            <a:spLocks noGrp="1"/>
          </p:cNvSpPr>
          <p:nvPr>
            <p:ph type="dt" sz="quarter" idx="11"/>
          </p:nvPr>
        </p:nvSpPr>
        <p:spPr/>
        <p:txBody>
          <a:bodyPr/>
          <a:lstStyle/>
          <a:p>
            <a:pPr>
              <a:defRPr/>
            </a:pPr>
            <a:r>
              <a:rPr lang="en-US" smtClean="0"/>
              <a:t>2003-2004</a:t>
            </a:r>
            <a:endParaRPr lang="en-US" b="0"/>
          </a:p>
        </p:txBody>
      </p:sp>
      <p:pic>
        <p:nvPicPr>
          <p:cNvPr id="89091" name="RainmanQantasNeverCrashed[www.savevid.com].mo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79248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0394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2"/>
          <p:cNvSpPr>
            <a:spLocks noGrp="1"/>
          </p:cNvSpPr>
          <p:nvPr>
            <p:ph type="title"/>
          </p:nvPr>
        </p:nvSpPr>
        <p:spPr/>
        <p:txBody>
          <a:bodyPr/>
          <a:lstStyle/>
          <a:p>
            <a:r>
              <a:rPr lang="en-US" b="1" dirty="0" err="1">
                <a:latin typeface="Adobe Garamond Pro"/>
                <a:ea typeface="ＭＳ Ｐゴシック" charset="0"/>
                <a:cs typeface="Adobe Garamond Pro"/>
              </a:rPr>
              <a:t>Rainman</a:t>
            </a:r>
            <a:r>
              <a:rPr lang="en-US" b="1" dirty="0">
                <a:latin typeface="Adobe Garamond Pro"/>
                <a:ea typeface="ＭＳ Ｐゴシック" charset="0"/>
                <a:cs typeface="Adobe Garamond Pro"/>
              </a:rPr>
              <a:t> (Part 2)</a:t>
            </a:r>
          </a:p>
        </p:txBody>
      </p:sp>
      <p:sp>
        <p:nvSpPr>
          <p:cNvPr id="2" name="Date Placeholder 1"/>
          <p:cNvSpPr>
            <a:spLocks noGrp="1"/>
          </p:cNvSpPr>
          <p:nvPr>
            <p:ph type="dt" sz="quarter" idx="11"/>
          </p:nvPr>
        </p:nvSpPr>
        <p:spPr/>
        <p:txBody>
          <a:bodyPr/>
          <a:lstStyle/>
          <a:p>
            <a:pPr>
              <a:defRPr/>
            </a:pPr>
            <a:r>
              <a:rPr lang="en-US" smtClean="0"/>
              <a:t>2003-2004</a:t>
            </a:r>
            <a:endParaRPr lang="en-US" b="0"/>
          </a:p>
        </p:txBody>
      </p:sp>
      <p:pic>
        <p:nvPicPr>
          <p:cNvPr id="90115" name="RainmanToothpickCount[www.savevid.com].mo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70866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30272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2"/>
          <p:cNvSpPr>
            <a:spLocks noGrp="1"/>
          </p:cNvSpPr>
          <p:nvPr>
            <p:ph type="title"/>
          </p:nvPr>
        </p:nvSpPr>
        <p:spPr/>
        <p:txBody>
          <a:bodyPr/>
          <a:lstStyle/>
          <a:p>
            <a:r>
              <a:rPr lang="en-US" b="1" dirty="0">
                <a:latin typeface="Adobe Garamond Pro"/>
                <a:ea typeface="ＭＳ Ｐゴシック" charset="0"/>
                <a:cs typeface="Adobe Garamond Pro"/>
              </a:rPr>
              <a:t>Kim Peek- the “Real </a:t>
            </a:r>
            <a:r>
              <a:rPr lang="en-US" b="1" dirty="0" err="1">
                <a:latin typeface="Adobe Garamond Pro"/>
                <a:ea typeface="ＭＳ Ｐゴシック" charset="0"/>
                <a:cs typeface="Adobe Garamond Pro"/>
              </a:rPr>
              <a:t>Rainman</a:t>
            </a:r>
            <a:r>
              <a:rPr lang="en-US" b="1" dirty="0">
                <a:latin typeface="Adobe Garamond Pro"/>
                <a:ea typeface="ＭＳ Ｐゴシック" charset="0"/>
                <a:cs typeface="Adobe Garamond Pro"/>
              </a:rPr>
              <a:t>” 1</a:t>
            </a:r>
          </a:p>
        </p:txBody>
      </p:sp>
      <p:sp>
        <p:nvSpPr>
          <p:cNvPr id="2" name="Date Placeholder 1"/>
          <p:cNvSpPr>
            <a:spLocks noGrp="1"/>
          </p:cNvSpPr>
          <p:nvPr>
            <p:ph type="dt" sz="quarter" idx="11"/>
          </p:nvPr>
        </p:nvSpPr>
        <p:spPr/>
        <p:txBody>
          <a:bodyPr/>
          <a:lstStyle/>
          <a:p>
            <a:pPr>
              <a:defRPr/>
            </a:pPr>
            <a:r>
              <a:rPr lang="en-US" smtClean="0"/>
              <a:t>2003-2004</a:t>
            </a:r>
            <a:endParaRPr lang="en-US" b="0"/>
          </a:p>
        </p:txBody>
      </p:sp>
      <p:pic>
        <p:nvPicPr>
          <p:cNvPr id="91139" name="KimPeekTheRealRainMan2[www.savevid.com].mo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4676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987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b="1" dirty="0">
                <a:latin typeface="Adobe Garamond Pro"/>
                <a:ea typeface="ＭＳ Ｐゴシック" charset="0"/>
                <a:cs typeface="Adobe Garamond Pro"/>
              </a:rPr>
              <a:t>Epilepsy</a:t>
            </a:r>
          </a:p>
        </p:txBody>
      </p:sp>
      <p:sp>
        <p:nvSpPr>
          <p:cNvPr id="4" name="Date Placeholder 3"/>
          <p:cNvSpPr>
            <a:spLocks noGrp="1"/>
          </p:cNvSpPr>
          <p:nvPr>
            <p:ph type="dt" sz="quarter" idx="11"/>
          </p:nvPr>
        </p:nvSpPr>
        <p:spPr/>
        <p:txBody>
          <a:bodyPr/>
          <a:lstStyle/>
          <a:p>
            <a:pPr>
              <a:defRPr/>
            </a:pPr>
            <a:r>
              <a:rPr lang="en-US" smtClean="0"/>
              <a:t>2003-2004</a:t>
            </a:r>
            <a:endParaRPr lang="en-US" b="0"/>
          </a:p>
        </p:txBody>
      </p:sp>
      <p:pic>
        <p:nvPicPr>
          <p:cNvPr id="69635" name="What-Causes-Epilepsy?-(Epilepsy-5)[www.savevid.com].mo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71600"/>
            <a:ext cx="7315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5328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2"/>
          <p:cNvSpPr>
            <a:spLocks noGrp="1"/>
          </p:cNvSpPr>
          <p:nvPr>
            <p:ph type="title"/>
          </p:nvPr>
        </p:nvSpPr>
        <p:spPr/>
        <p:txBody>
          <a:bodyPr/>
          <a:lstStyle/>
          <a:p>
            <a:r>
              <a:rPr lang="en-US" b="1" dirty="0">
                <a:latin typeface="Adobe Garamond Pro"/>
                <a:ea typeface="ＭＳ Ｐゴシック" charset="0"/>
                <a:cs typeface="Adobe Garamond Pro"/>
              </a:rPr>
              <a:t>Kim Peek- 2</a:t>
            </a:r>
          </a:p>
        </p:txBody>
      </p:sp>
      <p:sp>
        <p:nvSpPr>
          <p:cNvPr id="2" name="Date Placeholder 1"/>
          <p:cNvSpPr>
            <a:spLocks noGrp="1"/>
          </p:cNvSpPr>
          <p:nvPr>
            <p:ph type="dt" sz="quarter" idx="11"/>
          </p:nvPr>
        </p:nvSpPr>
        <p:spPr/>
        <p:txBody>
          <a:bodyPr/>
          <a:lstStyle/>
          <a:p>
            <a:pPr>
              <a:defRPr/>
            </a:pPr>
            <a:r>
              <a:rPr lang="en-US" smtClean="0"/>
              <a:t>2003-2004</a:t>
            </a:r>
            <a:endParaRPr lang="en-US" b="0"/>
          </a:p>
        </p:txBody>
      </p:sp>
      <p:pic>
        <p:nvPicPr>
          <p:cNvPr id="92163" name="KimPeekTheRealRainMan3[www.savevid.com].mo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758666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495937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2"/>
          <p:cNvSpPr>
            <a:spLocks noGrp="1"/>
          </p:cNvSpPr>
          <p:nvPr>
            <p:ph type="title"/>
          </p:nvPr>
        </p:nvSpPr>
        <p:spPr/>
        <p:txBody>
          <a:bodyPr/>
          <a:lstStyle/>
          <a:p>
            <a:r>
              <a:rPr lang="en-US" b="1" dirty="0">
                <a:latin typeface="Adobe Garamond Pro"/>
                <a:ea typeface="ＭＳ Ｐゴシック" charset="0"/>
                <a:cs typeface="Adobe Garamond Pro"/>
              </a:rPr>
              <a:t>Kim Peek- 3</a:t>
            </a:r>
          </a:p>
        </p:txBody>
      </p:sp>
      <p:sp>
        <p:nvSpPr>
          <p:cNvPr id="2" name="Date Placeholder 1"/>
          <p:cNvSpPr>
            <a:spLocks noGrp="1"/>
          </p:cNvSpPr>
          <p:nvPr>
            <p:ph type="dt" sz="quarter" idx="11"/>
          </p:nvPr>
        </p:nvSpPr>
        <p:spPr/>
        <p:txBody>
          <a:bodyPr/>
          <a:lstStyle/>
          <a:p>
            <a:pPr>
              <a:defRPr/>
            </a:pPr>
            <a:r>
              <a:rPr lang="en-US" smtClean="0"/>
              <a:t>2003-2004</a:t>
            </a:r>
            <a:endParaRPr lang="en-US" b="0"/>
          </a:p>
        </p:txBody>
      </p:sp>
      <p:pic>
        <p:nvPicPr>
          <p:cNvPr id="93187" name="KimPeekTheRealRainMan4[www.savevid.com].mo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78565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3858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b="1" dirty="0">
                <a:latin typeface="Adobe Garamond Pro"/>
                <a:ea typeface="ＭＳ Ｐゴシック" charset="0"/>
                <a:cs typeface="Adobe Garamond Pro"/>
              </a:rPr>
              <a:t>Kim Peek- 4</a:t>
            </a:r>
          </a:p>
        </p:txBody>
      </p:sp>
      <p:sp>
        <p:nvSpPr>
          <p:cNvPr id="4" name="Date Placeholder 3"/>
          <p:cNvSpPr>
            <a:spLocks noGrp="1"/>
          </p:cNvSpPr>
          <p:nvPr>
            <p:ph type="dt" sz="quarter" idx="11"/>
          </p:nvPr>
        </p:nvSpPr>
        <p:spPr/>
        <p:txBody>
          <a:bodyPr/>
          <a:lstStyle/>
          <a:p>
            <a:pPr>
              <a:defRPr/>
            </a:pPr>
            <a:r>
              <a:rPr lang="en-US" smtClean="0"/>
              <a:t>2003-2004</a:t>
            </a:r>
            <a:endParaRPr lang="en-US" b="0"/>
          </a:p>
        </p:txBody>
      </p:sp>
      <p:pic>
        <p:nvPicPr>
          <p:cNvPr id="94211" name="KimPeekTheRealRainMan5[www.savevid.com].mov">
            <a:hlinkClick r:id="" action="ppaction://media"/>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395413"/>
            <a:ext cx="7772400" cy="4371975"/>
          </a:xfrm>
        </p:spPr>
      </p:pic>
    </p:spTree>
    <p:extLst>
      <p:ext uri="{BB962C8B-B14F-4D97-AF65-F5344CB8AC3E}">
        <p14:creationId xmlns:p14="http://schemas.microsoft.com/office/powerpoint/2010/main" val="14463550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b="1" dirty="0">
                <a:latin typeface="Adobe Garamond Pro"/>
                <a:ea typeface="ＭＳ Ｐゴシック" charset="0"/>
                <a:cs typeface="Adobe Garamond Pro"/>
              </a:rPr>
              <a:t>Grand Mal </a:t>
            </a:r>
            <a:r>
              <a:rPr lang="en-US" b="1" dirty="0" err="1">
                <a:latin typeface="Adobe Garamond Pro"/>
                <a:ea typeface="ＭＳ Ｐゴシック" charset="0"/>
                <a:cs typeface="Adobe Garamond Pro"/>
              </a:rPr>
              <a:t>Siezure</a:t>
            </a:r>
            <a:endParaRPr lang="en-US" b="1" dirty="0">
              <a:latin typeface="Adobe Garamond Pro"/>
              <a:ea typeface="ＭＳ Ｐゴシック" charset="0"/>
              <a:cs typeface="Adobe Garamond Pro"/>
            </a:endParaRPr>
          </a:p>
        </p:txBody>
      </p:sp>
      <p:sp>
        <p:nvSpPr>
          <p:cNvPr id="4" name="Date Placeholder 3"/>
          <p:cNvSpPr>
            <a:spLocks noGrp="1"/>
          </p:cNvSpPr>
          <p:nvPr>
            <p:ph type="dt" sz="quarter" idx="11"/>
          </p:nvPr>
        </p:nvSpPr>
        <p:spPr/>
        <p:txBody>
          <a:bodyPr/>
          <a:lstStyle/>
          <a:p>
            <a:pPr>
              <a:defRPr/>
            </a:pPr>
            <a:r>
              <a:rPr lang="en-US" smtClean="0"/>
              <a:t>2003-2004</a:t>
            </a:r>
            <a:endParaRPr lang="en-US" b="0"/>
          </a:p>
        </p:txBody>
      </p:sp>
      <p:pic>
        <p:nvPicPr>
          <p:cNvPr id="70659" name="Graphic-Epileptic-Seizure-Footage[www.savevid.com].mo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315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7512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b="1" dirty="0">
                <a:latin typeface="Adobe Garamond Pro"/>
                <a:ea typeface="ＭＳ Ｐゴシック" charset="0"/>
                <a:cs typeface="Adobe Garamond Pro"/>
              </a:rPr>
              <a:t>Parkinson’s Disease</a:t>
            </a:r>
          </a:p>
        </p:txBody>
      </p:sp>
      <p:sp>
        <p:nvSpPr>
          <p:cNvPr id="4" name="Date Placeholder 3"/>
          <p:cNvSpPr>
            <a:spLocks noGrp="1"/>
          </p:cNvSpPr>
          <p:nvPr>
            <p:ph type="dt" sz="quarter" idx="11"/>
          </p:nvPr>
        </p:nvSpPr>
        <p:spPr/>
        <p:txBody>
          <a:bodyPr/>
          <a:lstStyle/>
          <a:p>
            <a:pPr>
              <a:defRPr/>
            </a:pPr>
            <a:r>
              <a:rPr lang="en-US" smtClean="0"/>
              <a:t>2003-2004</a:t>
            </a:r>
            <a:endParaRPr lang="en-US" b="0"/>
          </a:p>
        </p:txBody>
      </p:sp>
      <p:pic>
        <p:nvPicPr>
          <p:cNvPr id="71683" name="MuhammadAli50thBirthdayTribute.mp4">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77724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057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b="1" dirty="0">
                <a:latin typeface="Adobe Garamond Pro"/>
                <a:ea typeface="ＭＳ Ｐゴシック" charset="0"/>
                <a:cs typeface="Adobe Garamond Pro"/>
              </a:rPr>
              <a:t>Interview with Michael J. Fox</a:t>
            </a:r>
          </a:p>
        </p:txBody>
      </p:sp>
      <p:sp>
        <p:nvSpPr>
          <p:cNvPr id="4" name="Date Placeholder 3"/>
          <p:cNvSpPr>
            <a:spLocks noGrp="1"/>
          </p:cNvSpPr>
          <p:nvPr>
            <p:ph type="dt" sz="quarter" idx="11"/>
          </p:nvPr>
        </p:nvSpPr>
        <p:spPr/>
        <p:txBody>
          <a:bodyPr/>
          <a:lstStyle/>
          <a:p>
            <a:pPr>
              <a:defRPr/>
            </a:pPr>
            <a:r>
              <a:rPr lang="en-US" smtClean="0"/>
              <a:t>2003-2004</a:t>
            </a:r>
            <a:endParaRPr lang="en-US" b="0"/>
          </a:p>
        </p:txBody>
      </p:sp>
      <p:pic>
        <p:nvPicPr>
          <p:cNvPr id="72707" name="MichaelJFoxParkinsonsInterview.mo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70866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3842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Date Placeholder 5"/>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2003-2004</a:t>
            </a:r>
            <a:endParaRPr lang="en-US" sz="1400" b="0"/>
          </a:p>
        </p:txBody>
      </p:sp>
      <p:sp>
        <p:nvSpPr>
          <p:cNvPr id="686082" name="Rectangle 2"/>
          <p:cNvSpPr>
            <a:spLocks noGrp="1" noChangeArrowheads="1"/>
          </p:cNvSpPr>
          <p:nvPr>
            <p:ph type="title"/>
          </p:nvPr>
        </p:nvSpPr>
        <p:spPr/>
        <p:txBody>
          <a:bodyPr/>
          <a:lstStyle/>
          <a:p>
            <a:pPr eaLnBrk="1" hangingPunct="1"/>
            <a:r>
              <a:rPr lang="en-US" b="1" dirty="0">
                <a:latin typeface="Adobe Garamond Pro"/>
                <a:ea typeface="ＭＳ Ｐゴシック" charset="0"/>
                <a:cs typeface="Adobe Garamond Pro"/>
              </a:rPr>
              <a:t>Stroke</a:t>
            </a:r>
          </a:p>
        </p:txBody>
      </p:sp>
      <p:sp>
        <p:nvSpPr>
          <p:cNvPr id="686083" name="Rectangle 3" descr="Rectangle: Click to edit Master text styles&#10;Second level&#10;Third level&#10;Fourth level&#10;Fifth level"/>
          <p:cNvSpPr>
            <a:spLocks noGrp="1" noChangeArrowheads="1"/>
          </p:cNvSpPr>
          <p:nvPr>
            <p:ph type="body" sz="half" idx="1"/>
          </p:nvPr>
        </p:nvSpPr>
        <p:spPr>
          <a:xfrm>
            <a:off x="838200" y="1371600"/>
            <a:ext cx="3048000" cy="4419600"/>
          </a:xfrm>
        </p:spPr>
        <p:txBody>
          <a:bodyPr>
            <a:normAutofit/>
          </a:bodyPr>
          <a:lstStyle/>
          <a:p>
            <a:pPr eaLnBrk="1" hangingPunct="1"/>
            <a:r>
              <a:rPr lang="en-US" sz="4000" dirty="0">
                <a:latin typeface="Adobe Garamond Pro"/>
                <a:ea typeface="ＭＳ Ｐゴシック" charset="0"/>
                <a:cs typeface="Adobe Garamond Pro"/>
              </a:rPr>
              <a:t>Occurs when there is not enough oxygen going to the brain.</a:t>
            </a:r>
          </a:p>
          <a:p>
            <a:pPr eaLnBrk="1" hangingPunct="1">
              <a:buFont typeface="Wingdings" charset="0"/>
              <a:buNone/>
            </a:pPr>
            <a:endParaRPr lang="en-US" sz="2600" dirty="0">
              <a:ea typeface="ＭＳ Ｐゴシック" charset="0"/>
            </a:endParaRPr>
          </a:p>
        </p:txBody>
      </p:sp>
      <p:sp>
        <p:nvSpPr>
          <p:cNvPr id="686084" name="Rectangle 4" descr="Rectangle: Click to edit Master text styles&#10;Second level&#10;Third level&#10;Fourth level&#10;Fifth level"/>
          <p:cNvSpPr>
            <a:spLocks noGrp="1" noChangeArrowheads="1"/>
          </p:cNvSpPr>
          <p:nvPr>
            <p:ph type="body" sz="half" idx="2"/>
          </p:nvPr>
        </p:nvSpPr>
        <p:spPr>
          <a:xfrm>
            <a:off x="4795838" y="1371600"/>
            <a:ext cx="3814762" cy="4419600"/>
          </a:xfrm>
        </p:spPr>
        <p:txBody>
          <a:bodyPr/>
          <a:lstStyle/>
          <a:p>
            <a:pPr eaLnBrk="1" hangingPunct="1"/>
            <a:endParaRPr lang="en-US" sz="2600">
              <a:ea typeface="ＭＳ Ｐゴシック" charset="0"/>
            </a:endParaRPr>
          </a:p>
        </p:txBody>
      </p:sp>
      <p:pic>
        <p:nvPicPr>
          <p:cNvPr id="73733" name="Picture 5" descr="Cerebrovascular Accident or Stro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417638"/>
            <a:ext cx="4724400"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5153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686082"/>
                                        </p:tgtEl>
                                        <p:attrNameLst>
                                          <p:attrName>style.visibility</p:attrName>
                                        </p:attrNameLst>
                                      </p:cBhvr>
                                      <p:to>
                                        <p:strVal val="visible"/>
                                      </p:to>
                                    </p:set>
                                    <p:animEffect transition="in" filter="dissolve">
                                      <p:cBhvr>
                                        <p:cTn id="7" dur="500"/>
                                        <p:tgtEl>
                                          <p:spTgt spid="686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86083">
                                            <p:bg/>
                                          </p:spTgt>
                                        </p:tgtEl>
                                        <p:attrNameLst>
                                          <p:attrName>style.visibility</p:attrName>
                                        </p:attrNameLst>
                                      </p:cBhvr>
                                      <p:to>
                                        <p:strVal val="visible"/>
                                      </p:to>
                                    </p:set>
                                    <p:animEffect transition="in" filter="dissolve">
                                      <p:cBhvr>
                                        <p:cTn id="12" dur="500"/>
                                        <p:tgtEl>
                                          <p:spTgt spid="686083">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86083">
                                            <p:txEl>
                                              <p:pRg st="0" end="0"/>
                                            </p:txEl>
                                          </p:spTgt>
                                        </p:tgtEl>
                                        <p:attrNameLst>
                                          <p:attrName>style.visibility</p:attrName>
                                        </p:attrNameLst>
                                      </p:cBhvr>
                                      <p:to>
                                        <p:strVal val="visible"/>
                                      </p:to>
                                    </p:set>
                                    <p:animEffect transition="in" filter="dissolve">
                                      <p:cBhvr>
                                        <p:cTn id="17" dur="500"/>
                                        <p:tgtEl>
                                          <p:spTgt spid="68608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86084">
                                            <p:bg/>
                                          </p:spTgt>
                                        </p:tgtEl>
                                        <p:attrNameLst>
                                          <p:attrName>style.visibility</p:attrName>
                                        </p:attrNameLst>
                                      </p:cBhvr>
                                      <p:to>
                                        <p:strVal val="visible"/>
                                      </p:to>
                                    </p:set>
                                    <p:animEffect transition="in" filter="dissolve">
                                      <p:cBhvr>
                                        <p:cTn id="22" dur="500"/>
                                        <p:tgtEl>
                                          <p:spTgt spid="686084">
                                            <p:bg/>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nodePh="1">
                                  <p:stCondLst>
                                    <p:cond delay="0"/>
                                  </p:stCondLst>
                                  <p:endCondLst>
                                    <p:cond evt="begin" delay="0">
                                      <p:tn val="25"/>
                                    </p:cond>
                                  </p:endCondLst>
                                  <p:childTnLst>
                                    <p:set>
                                      <p:cBhvr>
                                        <p:cTn id="26" dur="1" fill="hold">
                                          <p:stCondLst>
                                            <p:cond delay="0"/>
                                          </p:stCondLst>
                                        </p:cTn>
                                        <p:tgtEl>
                                          <p:spTgt spid="686084">
                                            <p:txEl>
                                              <p:pRg st="0" end="0"/>
                                            </p:txEl>
                                          </p:spTgt>
                                        </p:tgtEl>
                                        <p:attrNameLst>
                                          <p:attrName>style.visibility</p:attrName>
                                        </p:attrNameLst>
                                      </p:cBhvr>
                                      <p:to>
                                        <p:strVal val="visible"/>
                                      </p:to>
                                    </p:set>
                                    <p:animEffect transition="in" filter="dissolve">
                                      <p:cBhvr>
                                        <p:cTn id="27" dur="500"/>
                                        <p:tgtEl>
                                          <p:spTgt spid="6860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2" grpId="0" animBg="1"/>
      <p:bldP spid="686083" grpId="0" build="p" animBg="1"/>
      <p:bldP spid="68608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Date Placeholder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2003-2004</a:t>
            </a:r>
            <a:endParaRPr lang="en-US" sz="1400" b="0"/>
          </a:p>
        </p:txBody>
      </p:sp>
      <p:sp>
        <p:nvSpPr>
          <p:cNvPr id="688130" name="Rectangle 2"/>
          <p:cNvSpPr>
            <a:spLocks noGrp="1" noChangeArrowheads="1"/>
          </p:cNvSpPr>
          <p:nvPr>
            <p:ph type="title"/>
          </p:nvPr>
        </p:nvSpPr>
        <p:spPr/>
        <p:txBody>
          <a:bodyPr/>
          <a:lstStyle/>
          <a:p>
            <a:pPr eaLnBrk="1" hangingPunct="1"/>
            <a:r>
              <a:rPr lang="en-US" b="1" dirty="0">
                <a:latin typeface="Adobe Garamond Pro"/>
                <a:ea typeface="ＭＳ Ｐゴシック" charset="0"/>
                <a:cs typeface="Adobe Garamond Pro"/>
              </a:rPr>
              <a:t>Polio</a:t>
            </a:r>
          </a:p>
        </p:txBody>
      </p:sp>
      <p:sp>
        <p:nvSpPr>
          <p:cNvPr id="688131" name="Rectangle 3" descr="Rectangle: Click to edit Master text styles&#10;Second level&#10;Third level&#10;Fourth level&#10;Fifth level"/>
          <p:cNvSpPr>
            <a:spLocks noGrp="1" noChangeArrowheads="1"/>
          </p:cNvSpPr>
          <p:nvPr>
            <p:ph type="body" idx="1"/>
          </p:nvPr>
        </p:nvSpPr>
        <p:spPr>
          <a:xfrm>
            <a:off x="838200" y="1295400"/>
            <a:ext cx="7772400" cy="4495800"/>
          </a:xfrm>
        </p:spPr>
        <p:txBody>
          <a:bodyPr/>
          <a:lstStyle/>
          <a:p>
            <a:pPr eaLnBrk="1" hangingPunct="1"/>
            <a:r>
              <a:rPr lang="en-US" dirty="0">
                <a:latin typeface="Adobe Garamond Pro"/>
                <a:ea typeface="ＭＳ Ｐゴシック" charset="0"/>
                <a:cs typeface="Adobe Garamond Pro"/>
              </a:rPr>
              <a:t>Viral disease of the central nervous system that can cause paralysis.</a:t>
            </a:r>
          </a:p>
          <a:p>
            <a:pPr eaLnBrk="1" hangingPunct="1"/>
            <a:endParaRPr lang="en-US" dirty="0">
              <a:ea typeface="ＭＳ Ｐゴシック" charset="0"/>
            </a:endParaRPr>
          </a:p>
        </p:txBody>
      </p:sp>
      <p:pic>
        <p:nvPicPr>
          <p:cNvPr id="75780" name="Picture 4" descr="dwe00209g0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66950"/>
            <a:ext cx="36957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5" descr="Poli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514600"/>
            <a:ext cx="29718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73502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688130"/>
                                        </p:tgtEl>
                                        <p:attrNameLst>
                                          <p:attrName>style.visibility</p:attrName>
                                        </p:attrNameLst>
                                      </p:cBhvr>
                                      <p:to>
                                        <p:strVal val="visible"/>
                                      </p:to>
                                    </p:set>
                                    <p:animEffect transition="in" filter="dissolve">
                                      <p:cBhvr>
                                        <p:cTn id="7" dur="500"/>
                                        <p:tgtEl>
                                          <p:spTgt spid="688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88131">
                                            <p:bg/>
                                          </p:spTgt>
                                        </p:tgtEl>
                                        <p:attrNameLst>
                                          <p:attrName>style.visibility</p:attrName>
                                        </p:attrNameLst>
                                      </p:cBhvr>
                                      <p:to>
                                        <p:strVal val="visible"/>
                                      </p:to>
                                    </p:set>
                                    <p:animEffect transition="in" filter="dissolve">
                                      <p:cBhvr>
                                        <p:cTn id="12" dur="500"/>
                                        <p:tgtEl>
                                          <p:spTgt spid="688131">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88131">
                                            <p:txEl>
                                              <p:pRg st="0" end="0"/>
                                            </p:txEl>
                                          </p:spTgt>
                                        </p:tgtEl>
                                        <p:attrNameLst>
                                          <p:attrName>style.visibility</p:attrName>
                                        </p:attrNameLst>
                                      </p:cBhvr>
                                      <p:to>
                                        <p:strVal val="visible"/>
                                      </p:to>
                                    </p:set>
                                    <p:animEffect transition="in" filter="dissolve">
                                      <p:cBhvr>
                                        <p:cTn id="17" dur="500"/>
                                        <p:tgtEl>
                                          <p:spTgt spid="688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0" grpId="0" animBg="1"/>
      <p:bldP spid="688131"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1"/>
          </p:nvPr>
        </p:nvSpPr>
        <p:spPr/>
        <p:txBody>
          <a:bodyPr/>
          <a:lstStyle/>
          <a:p>
            <a:pPr>
              <a:defRPr/>
            </a:pPr>
            <a:r>
              <a:rPr lang="en-US" smtClean="0"/>
              <a:t>2003-2004</a:t>
            </a:r>
            <a:endParaRPr lang="en-US" b="0"/>
          </a:p>
        </p:txBody>
      </p:sp>
      <p:sp>
        <p:nvSpPr>
          <p:cNvPr id="77826" name="Title 4"/>
          <p:cNvSpPr>
            <a:spLocks noGrp="1"/>
          </p:cNvSpPr>
          <p:nvPr>
            <p:ph type="title"/>
          </p:nvPr>
        </p:nvSpPr>
        <p:spPr/>
        <p:txBody>
          <a:bodyPr/>
          <a:lstStyle/>
          <a:p>
            <a:r>
              <a:rPr lang="en-US" b="1" dirty="0">
                <a:latin typeface="Adobe Garamond Pro"/>
                <a:ea typeface="ＭＳ Ｐゴシック" charset="0"/>
                <a:cs typeface="Adobe Garamond Pro"/>
              </a:rPr>
              <a:t>Teacher- Collins Syndrome</a:t>
            </a:r>
          </a:p>
        </p:txBody>
      </p:sp>
      <p:pic>
        <p:nvPicPr>
          <p:cNvPr id="77827" name="TreacherCollinsSyndrome.mov">
            <a:hlinkClick r:id="" action="ppaction://media"/>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371600"/>
            <a:ext cx="7467600" cy="4972050"/>
          </a:xfrm>
        </p:spPr>
      </p:pic>
    </p:spTree>
    <p:extLst>
      <p:ext uri="{BB962C8B-B14F-4D97-AF65-F5344CB8AC3E}">
        <p14:creationId xmlns:p14="http://schemas.microsoft.com/office/powerpoint/2010/main" val="30362253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b="1" dirty="0">
                <a:latin typeface="Adobe Garamond Pro"/>
                <a:ea typeface="ＭＳ Ｐゴシック" charset="0"/>
                <a:cs typeface="Adobe Garamond Pro"/>
              </a:rPr>
              <a:t>Juliana Whitmore</a:t>
            </a:r>
          </a:p>
        </p:txBody>
      </p:sp>
      <p:sp>
        <p:nvSpPr>
          <p:cNvPr id="4" name="Date Placeholder 3"/>
          <p:cNvSpPr>
            <a:spLocks noGrp="1"/>
          </p:cNvSpPr>
          <p:nvPr>
            <p:ph type="dt" sz="quarter" idx="11"/>
          </p:nvPr>
        </p:nvSpPr>
        <p:spPr/>
        <p:txBody>
          <a:bodyPr/>
          <a:lstStyle/>
          <a:p>
            <a:pPr>
              <a:defRPr/>
            </a:pPr>
            <a:r>
              <a:rPr lang="en-US" smtClean="0"/>
              <a:t>2003-2004</a:t>
            </a:r>
            <a:endParaRPr lang="en-US" b="0"/>
          </a:p>
        </p:txBody>
      </p:sp>
      <p:pic>
        <p:nvPicPr>
          <p:cNvPr id="78851" name="JulianaWhitmoreTreacherCollins.mov">
            <a:hlinkClick r:id="" action="ppaction://media"/>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371600"/>
            <a:ext cx="7239000" cy="4419600"/>
          </a:xfrm>
        </p:spPr>
      </p:pic>
    </p:spTree>
    <p:extLst>
      <p:ext uri="{BB962C8B-B14F-4D97-AF65-F5344CB8AC3E}">
        <p14:creationId xmlns:p14="http://schemas.microsoft.com/office/powerpoint/2010/main" val="26467677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TotalTime>
  <Words>325</Words>
  <Application>Microsoft Macintosh PowerPoint</Application>
  <PresentationFormat>On-screen Show (4:3)</PresentationFormat>
  <Paragraphs>63</Paragraphs>
  <Slides>22</Slides>
  <Notes>4</Notes>
  <HiddenSlides>0</HiddenSlides>
  <MMClips>2</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Diseases, Conditions, and Syndromes of the Nervous System</vt:lpstr>
      <vt:lpstr>Epilepsy</vt:lpstr>
      <vt:lpstr>Grand Mal Siezure</vt:lpstr>
      <vt:lpstr>Parkinson’s Disease</vt:lpstr>
      <vt:lpstr>Interview with Michael J. Fox</vt:lpstr>
      <vt:lpstr>Stroke</vt:lpstr>
      <vt:lpstr>Polio</vt:lpstr>
      <vt:lpstr>Teacher- Collins Syndrome</vt:lpstr>
      <vt:lpstr>Juliana Whitmore</vt:lpstr>
      <vt:lpstr>Meningitis</vt:lpstr>
      <vt:lpstr>Tourettes Syndrome</vt:lpstr>
      <vt:lpstr>Cerebral Palsy </vt:lpstr>
      <vt:lpstr>PowerPoint Presentation</vt:lpstr>
      <vt:lpstr>PowerPoint Presentation</vt:lpstr>
      <vt:lpstr>PowerPoint Presentation</vt:lpstr>
      <vt:lpstr>PowerPoint Presentation</vt:lpstr>
      <vt:lpstr>Rainman (Part 1)</vt:lpstr>
      <vt:lpstr>Rainman (Part 2)</vt:lpstr>
      <vt:lpstr>Kim Peek- the “Real Rainman” 1</vt:lpstr>
      <vt:lpstr>Kim Peek- 2</vt:lpstr>
      <vt:lpstr>Kim Peek- 3</vt:lpstr>
      <vt:lpstr>Kim Peek- 4</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 Weber</dc:creator>
  <cp:lastModifiedBy>Marian Weber</cp:lastModifiedBy>
  <cp:revision>3</cp:revision>
  <dcterms:created xsi:type="dcterms:W3CDTF">2013-01-01T21:02:11Z</dcterms:created>
  <dcterms:modified xsi:type="dcterms:W3CDTF">2013-01-01T21:13:25Z</dcterms:modified>
</cp:coreProperties>
</file>